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73" r:id="rId8"/>
    <p:sldId id="260" r:id="rId9"/>
    <p:sldId id="266" r:id="rId10"/>
    <p:sldId id="269" r:id="rId11"/>
    <p:sldId id="270" r:id="rId12"/>
    <p:sldId id="267" r:id="rId13"/>
    <p:sldId id="268" r:id="rId14"/>
    <p:sldId id="271" r:id="rId15"/>
    <p:sldId id="272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8" y="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89" y="260648"/>
            <a:ext cx="8747319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Monte-Carlo simulations of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thermal neutron filter and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neutron guide system 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REVERANS reflectometer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44234"/>
            <a:ext cx="7406640" cy="1224136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Peter Konik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56" descr="PNPI_logo"/>
          <p:cNvPicPr>
            <a:picLocks noChangeAspect="1" noChangeArrowheads="1"/>
          </p:cNvPicPr>
          <p:nvPr/>
        </p:nvPicPr>
        <p:blipFill>
          <a:blip r:embed="rId2" cstate="print">
            <a:lum contrast="-50000"/>
          </a:blip>
          <a:srcRect/>
          <a:stretch>
            <a:fillRect/>
          </a:stretch>
        </p:blipFill>
        <p:spPr bwMode="auto">
          <a:xfrm>
            <a:off x="250939" y="3026762"/>
            <a:ext cx="1556449" cy="166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55" descr="Gerb4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7086097" y="2944234"/>
            <a:ext cx="1840734" cy="183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939" y="5949280"/>
            <a:ext cx="8641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Petersburg Nuclear Physics Institute, Gatchina, Russia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Saint-Petersburg State University, Saint-Petersburg, Russia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1772816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simulations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91807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3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simulations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700808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38" y="1691166"/>
            <a:ext cx="5220072" cy="391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565112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Divergence!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268760"/>
            <a:ext cx="5336965" cy="49429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Hyperbolic mirror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2" y="1196752"/>
            <a:ext cx="6616577" cy="4926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Cassegrain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reflector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Hyperbolic mirror (ii)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79831"/>
            <a:ext cx="4953744" cy="37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79831"/>
            <a:ext cx="5017356" cy="377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MC simulation allow to: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Find optimal parameters</a:t>
            </a:r>
          </a:p>
          <a:p>
            <a:endParaRPr lang="en-US" dirty="0"/>
          </a:p>
          <a:p>
            <a:r>
              <a:rPr lang="en-US" dirty="0" smtClean="0"/>
              <a:t>Handle complex geometry guides</a:t>
            </a:r>
          </a:p>
          <a:p>
            <a:endParaRPr lang="en-US" dirty="0"/>
          </a:p>
          <a:p>
            <a:r>
              <a:rPr lang="en-US" dirty="0" smtClean="0"/>
              <a:t>Simulate new optical elements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1481328"/>
            <a:ext cx="6779096" cy="4525963"/>
          </a:xfrm>
        </p:spPr>
        <p:txBody>
          <a:bodyPr/>
          <a:lstStyle/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Evgeny</a:t>
            </a:r>
            <a:r>
              <a:rPr lang="en-US" dirty="0" smtClean="0"/>
              <a:t> </a:t>
            </a:r>
            <a:r>
              <a:rPr lang="en-US" dirty="0" err="1" smtClean="0"/>
              <a:t>Moskvin</a:t>
            </a: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Vladimir </a:t>
            </a:r>
            <a:r>
              <a:rPr lang="en-US" dirty="0" err="1" smtClean="0"/>
              <a:t>Zabenkin</a:t>
            </a: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Dr. Alexander </a:t>
            </a:r>
            <a:r>
              <a:rPr lang="en-US" dirty="0" err="1" smtClean="0"/>
              <a:t>Ioffe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pic>
        <p:nvPicPr>
          <p:cNvPr id="4" name="Picture 456" descr="PNPI_logo"/>
          <p:cNvPicPr>
            <a:picLocks noChangeAspect="1" noChangeArrowheads="1"/>
          </p:cNvPicPr>
          <p:nvPr/>
        </p:nvPicPr>
        <p:blipFill>
          <a:blip r:embed="rId2" cstate="print">
            <a:lum contrast="-50000"/>
          </a:blip>
          <a:srcRect/>
          <a:stretch>
            <a:fillRect/>
          </a:stretch>
        </p:blipFill>
        <p:spPr bwMode="auto">
          <a:xfrm>
            <a:off x="1115616" y="1713512"/>
            <a:ext cx="778225" cy="8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56" descr="PNPI_logo"/>
          <p:cNvPicPr>
            <a:picLocks noChangeAspect="1" noChangeArrowheads="1"/>
          </p:cNvPicPr>
          <p:nvPr/>
        </p:nvPicPr>
        <p:blipFill>
          <a:blip r:embed="rId2" cstate="print">
            <a:lum contrast="-50000"/>
          </a:blip>
          <a:srcRect/>
          <a:stretch>
            <a:fillRect/>
          </a:stretch>
        </p:blipFill>
        <p:spPr bwMode="auto">
          <a:xfrm>
            <a:off x="1115615" y="3140968"/>
            <a:ext cx="778225" cy="8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1" y="4069953"/>
            <a:ext cx="1800097" cy="159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attention!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Our facilities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REVERANS reflectometer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Thermal neutron filter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 guide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work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facilities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81223"/>
            <a:ext cx="3085555" cy="305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56" y="1657641"/>
            <a:ext cx="5279181" cy="229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398414"/>
            <a:ext cx="3085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WWR-M</a:t>
            </a:r>
          </a:p>
          <a:p>
            <a:endParaRPr lang="en-US" dirty="0" smtClean="0"/>
          </a:p>
          <a:p>
            <a:r>
              <a:rPr lang="en-US" dirty="0" smtClean="0"/>
              <a:t>Operational since 1959</a:t>
            </a:r>
          </a:p>
          <a:p>
            <a:r>
              <a:rPr lang="en-US" dirty="0" smtClean="0"/>
              <a:t>18 </a:t>
            </a:r>
            <a:r>
              <a:rPr lang="en-US" dirty="0" err="1" smtClean="0"/>
              <a:t>MWt</a:t>
            </a:r>
            <a:endParaRPr lang="en-US" dirty="0" smtClean="0"/>
          </a:p>
          <a:p>
            <a:r>
              <a:rPr lang="en-US" dirty="0" smtClean="0"/>
              <a:t>3·10</a:t>
            </a:r>
            <a:r>
              <a:rPr lang="en-US" baseline="30000" dirty="0" smtClean="0"/>
              <a:t>14 </a:t>
            </a:r>
            <a:r>
              <a:rPr lang="en-US" dirty="0" smtClean="0"/>
              <a:t>n/cm</a:t>
            </a:r>
            <a:r>
              <a:rPr lang="en-US" baseline="30000" dirty="0" smtClean="0"/>
              <a:t>2</a:t>
            </a:r>
            <a:r>
              <a:rPr lang="en-US" dirty="0" smtClean="0"/>
              <a:t>·s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4398414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PIK</a:t>
            </a:r>
          </a:p>
          <a:p>
            <a:endParaRPr lang="en-US" dirty="0" smtClean="0"/>
          </a:p>
          <a:p>
            <a:r>
              <a:rPr lang="en-US" dirty="0" smtClean="0"/>
              <a:t>First critical 2011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MWt</a:t>
            </a:r>
            <a:endParaRPr lang="en-US" dirty="0" smtClean="0"/>
          </a:p>
          <a:p>
            <a:r>
              <a:rPr lang="en-US" dirty="0" smtClean="0"/>
              <a:t>4.5·10</a:t>
            </a:r>
            <a:r>
              <a:rPr lang="en-US" baseline="30000" dirty="0" smtClean="0"/>
              <a:t>15</a:t>
            </a:r>
            <a:r>
              <a:rPr lang="en-US" dirty="0" smtClean="0"/>
              <a:t> n/cm</a:t>
            </a:r>
            <a:r>
              <a:rPr lang="en-US" baseline="30000" dirty="0" smtClean="0"/>
              <a:t>2</a:t>
            </a:r>
            <a:r>
              <a:rPr lang="en-US" dirty="0" smtClean="0"/>
              <a:t>·s</a:t>
            </a:r>
          </a:p>
          <a:p>
            <a:r>
              <a:rPr lang="en-US" dirty="0" smtClean="0"/>
              <a:t>3 cold neutron sources</a:t>
            </a:r>
          </a:p>
          <a:p>
            <a:r>
              <a:rPr lang="en-US" dirty="0" smtClean="0"/>
              <a:t>1 hot neutron source</a:t>
            </a:r>
          </a:p>
          <a:p>
            <a:r>
              <a:rPr lang="en-US" dirty="0" smtClean="0"/>
              <a:t>50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1"/>
            <a:ext cx="7972236" cy="45769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scattering plane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Both free and interface surfaces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Phase boundaries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Liquids, solutions, suspensions, colloid solutions of nanoparticles, liquid crystals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REVERANS reflectometer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REVERANS at WWR-M</a:t>
            </a:r>
            <a:endParaRPr lang="en-US" dirty="0"/>
          </a:p>
        </p:txBody>
      </p:sp>
      <p:pic>
        <p:nvPicPr>
          <p:cNvPr id="3074" name="Picture 2" descr="http://www.pnpi.spb.ru/gif/facil/wwrms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03224"/>
            <a:ext cx="5181884" cy="50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508104" y="2490545"/>
            <a:ext cx="1296144" cy="1296144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Выгнутая вниз стрелка 8"/>
          <p:cNvSpPr/>
          <p:nvPr/>
        </p:nvSpPr>
        <p:spPr>
          <a:xfrm rot="8553924">
            <a:off x="2276812" y="1913552"/>
            <a:ext cx="3408823" cy="1658287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566124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 more neutrons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- direct view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54" y="3888469"/>
            <a:ext cx="5389355" cy="18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 neutron filter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160" y="1522604"/>
            <a:ext cx="4896544" cy="19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65023"/>
            <a:ext cx="2771800" cy="99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251" y="3212976"/>
            <a:ext cx="3205328" cy="12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301208"/>
            <a:ext cx="2812673" cy="6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79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4100" dirty="0" smtClean="0"/>
              <a:t>MC simulations</a:t>
            </a:r>
            <a:endParaRPr lang="en-US" sz="41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" y="2070325"/>
            <a:ext cx="4547214" cy="30584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71" y="1849539"/>
            <a:ext cx="4852229" cy="32792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" y="1616399"/>
            <a:ext cx="5553458" cy="374553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57017"/>
              </p:ext>
            </p:extLst>
          </p:nvPr>
        </p:nvGraphicFramePr>
        <p:xfrm>
          <a:off x="5587554" y="3789040"/>
          <a:ext cx="2952328" cy="2448272"/>
        </p:xfrm>
        <a:graphic>
          <a:graphicData uri="http://schemas.openxmlformats.org/drawingml/2006/table">
            <a:tbl>
              <a:tblPr/>
              <a:tblGrid>
                <a:gridCol w="2091232"/>
                <a:gridCol w="861096"/>
              </a:tblGrid>
              <a:tr h="767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Collimator</a:t>
                      </a:r>
                      <a:r>
                        <a:rPr lang="en-US" sz="1600" b="0" baseline="0" dirty="0" smtClean="0">
                          <a:latin typeface="Times New Roman"/>
                          <a:ea typeface="Calibri"/>
                        </a:rPr>
                        <a:t> and filter </a:t>
                      </a: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width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28 mm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Entry window height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80 mm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Exit</a:t>
                      </a:r>
                      <a:r>
                        <a:rPr lang="en-US" sz="1600" b="0" baseline="0" dirty="0" smtClean="0">
                          <a:latin typeface="Times New Roman"/>
                          <a:ea typeface="Calibri"/>
                        </a:rPr>
                        <a:t> window height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13.3</a:t>
                      </a:r>
                      <a:r>
                        <a:rPr lang="en-US" sz="1600" b="0" baseline="0" dirty="0" smtClean="0">
                          <a:latin typeface="Times New Roman"/>
                          <a:ea typeface="Calibri"/>
                        </a:rPr>
                        <a:t> mm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Number of collimator channels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3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62577"/>
              </p:ext>
            </p:extLst>
          </p:nvPr>
        </p:nvGraphicFramePr>
        <p:xfrm>
          <a:off x="5587554" y="764704"/>
          <a:ext cx="2952328" cy="2808312"/>
        </p:xfrm>
        <a:graphic>
          <a:graphicData uri="http://schemas.openxmlformats.org/drawingml/2006/table">
            <a:tbl>
              <a:tblPr/>
              <a:tblGrid>
                <a:gridCol w="1864628"/>
                <a:gridCol w="1087700"/>
              </a:tblGrid>
              <a:tr h="707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Entry collimator length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1.77 m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Exit collimator length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1.5 m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Mirror </a:t>
                      </a: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coating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m = 2.25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Mirror width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0.38 mm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Critical </a:t>
                      </a: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wavelength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Times New Roman"/>
                          <a:ea typeface="Calibri"/>
                        </a:rPr>
                        <a:t>6 </a:t>
                      </a:r>
                      <a:r>
                        <a:rPr lang="en-US" sz="1600" b="0" dirty="0">
                          <a:latin typeface="Times New Roman"/>
                          <a:ea typeface="Calibri"/>
                        </a:rPr>
                        <a:t>Å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5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67" y="1559950"/>
            <a:ext cx="5823065" cy="4368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PIK neutron guide hall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Нейтроноводный зал правка Сереброва 4-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" b="2277"/>
          <a:stretch>
            <a:fillRect/>
          </a:stretch>
        </p:blipFill>
        <p:spPr bwMode="auto">
          <a:xfrm>
            <a:off x="18331" y="2348880"/>
            <a:ext cx="91440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 simulations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556792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68495"/>
            <a:ext cx="5442377" cy="409275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116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2643</TotalTime>
  <Words>198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     Monte-Carlo simulations of  thermal neutron filter and  neutron guide system  for REVERANS reflectometer</vt:lpstr>
      <vt:lpstr>Contents</vt:lpstr>
      <vt:lpstr>Our facilities</vt:lpstr>
      <vt:lpstr>REVERANS reflectometer</vt:lpstr>
      <vt:lpstr>REVERANS at WWR-M</vt:lpstr>
      <vt:lpstr>Thermal neutron filter</vt:lpstr>
      <vt:lpstr>Презентация PowerPoint</vt:lpstr>
      <vt:lpstr>PIK neutron guide hall</vt:lpstr>
      <vt:lpstr>Guide simulations</vt:lpstr>
      <vt:lpstr>Guide simulations</vt:lpstr>
      <vt:lpstr>Guide simulations</vt:lpstr>
      <vt:lpstr>Hyperbolic mirror (i)</vt:lpstr>
      <vt:lpstr>Hyperbolic mirror (ii)</vt:lpstr>
      <vt:lpstr>Conclusion</vt:lpstr>
      <vt:lpstr>Acknowledgement</vt:lpstr>
      <vt:lpstr>Thank you for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Monte-Carlo simulations of thermal neutron filter and neutron guide system for REVERANS</dc:title>
  <dc:creator>Konik</dc:creator>
  <cp:lastModifiedBy>Konik</cp:lastModifiedBy>
  <cp:revision>41</cp:revision>
  <dcterms:created xsi:type="dcterms:W3CDTF">2013-09-11T19:23:33Z</dcterms:created>
  <dcterms:modified xsi:type="dcterms:W3CDTF">2013-09-20T06:28:43Z</dcterms:modified>
</cp:coreProperties>
</file>